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9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255"/>
  </p:normalViewPr>
  <p:slideViewPr>
    <p:cSldViewPr snapToGrid="0" snapToObjects="1">
      <p:cViewPr varScale="1">
        <p:scale>
          <a:sx n="74" d="100"/>
          <a:sy n="74" d="100"/>
        </p:scale>
        <p:origin x="176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06B1D-BA5F-7C45-9658-8E4034C1DC8C}" type="datetimeFigureOut">
              <a:rPr lang="es-MX" smtClean="0"/>
              <a:t>05/05/22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A97E2-038D-9846-AAED-5949947306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1773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06B1D-BA5F-7C45-9658-8E4034C1DC8C}" type="datetimeFigureOut">
              <a:rPr lang="es-MX" smtClean="0"/>
              <a:t>05/05/22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A97E2-038D-9846-AAED-5949947306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4129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06B1D-BA5F-7C45-9658-8E4034C1DC8C}" type="datetimeFigureOut">
              <a:rPr lang="es-MX" smtClean="0"/>
              <a:t>05/05/22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A97E2-038D-9846-AAED-5949947306AE}" type="slidenum">
              <a:rPr lang="es-MX" smtClean="0"/>
              <a:t>‹Nº›</a:t>
            </a:fld>
            <a:endParaRPr lang="es-MX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92013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06B1D-BA5F-7C45-9658-8E4034C1DC8C}" type="datetimeFigureOut">
              <a:rPr lang="es-MX" smtClean="0"/>
              <a:t>05/05/22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A97E2-038D-9846-AAED-5949947306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58395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06B1D-BA5F-7C45-9658-8E4034C1DC8C}" type="datetimeFigureOut">
              <a:rPr lang="es-MX" smtClean="0"/>
              <a:t>05/05/22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A97E2-038D-9846-AAED-5949947306AE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079793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06B1D-BA5F-7C45-9658-8E4034C1DC8C}" type="datetimeFigureOut">
              <a:rPr lang="es-MX" smtClean="0"/>
              <a:t>05/05/22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A97E2-038D-9846-AAED-5949947306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38692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06B1D-BA5F-7C45-9658-8E4034C1DC8C}" type="datetimeFigureOut">
              <a:rPr lang="es-MX" smtClean="0"/>
              <a:t>05/05/22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A97E2-038D-9846-AAED-5949947306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8355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06B1D-BA5F-7C45-9658-8E4034C1DC8C}" type="datetimeFigureOut">
              <a:rPr lang="es-MX" smtClean="0"/>
              <a:t>05/05/22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A97E2-038D-9846-AAED-5949947306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679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06B1D-BA5F-7C45-9658-8E4034C1DC8C}" type="datetimeFigureOut">
              <a:rPr lang="es-MX" smtClean="0"/>
              <a:t>05/05/22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A97E2-038D-9846-AAED-5949947306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2606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06B1D-BA5F-7C45-9658-8E4034C1DC8C}" type="datetimeFigureOut">
              <a:rPr lang="es-MX" smtClean="0"/>
              <a:t>05/05/22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A97E2-038D-9846-AAED-5949947306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4302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06B1D-BA5F-7C45-9658-8E4034C1DC8C}" type="datetimeFigureOut">
              <a:rPr lang="es-MX" smtClean="0"/>
              <a:t>05/05/22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A97E2-038D-9846-AAED-5949947306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3371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06B1D-BA5F-7C45-9658-8E4034C1DC8C}" type="datetimeFigureOut">
              <a:rPr lang="es-MX" smtClean="0"/>
              <a:t>05/05/22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A97E2-038D-9846-AAED-5949947306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3407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06B1D-BA5F-7C45-9658-8E4034C1DC8C}" type="datetimeFigureOut">
              <a:rPr lang="es-MX" smtClean="0"/>
              <a:t>05/05/22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A97E2-038D-9846-AAED-5949947306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9628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06B1D-BA5F-7C45-9658-8E4034C1DC8C}" type="datetimeFigureOut">
              <a:rPr lang="es-MX" smtClean="0"/>
              <a:t>05/05/22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A97E2-038D-9846-AAED-5949947306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5011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06B1D-BA5F-7C45-9658-8E4034C1DC8C}" type="datetimeFigureOut">
              <a:rPr lang="es-MX" smtClean="0"/>
              <a:t>05/05/22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A97E2-038D-9846-AAED-5949947306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6403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06B1D-BA5F-7C45-9658-8E4034C1DC8C}" type="datetimeFigureOut">
              <a:rPr lang="es-MX" smtClean="0"/>
              <a:t>05/05/22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A97E2-038D-9846-AAED-5949947306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5244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06B1D-BA5F-7C45-9658-8E4034C1DC8C}" type="datetimeFigureOut">
              <a:rPr lang="es-MX" smtClean="0"/>
              <a:t>05/05/22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1EA97E2-038D-9846-AAED-5949947306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6765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4" r:id="rId15"/>
    <p:sldLayoutId id="214748379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BFF7E4-9A95-7D44-9369-6015AEE357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VIII</a:t>
            </a:r>
            <a:br>
              <a:rPr lang="es-MX" dirty="0"/>
            </a:br>
            <a:r>
              <a:rPr lang="es-MX" dirty="0"/>
              <a:t>LA RESPUESTA A LA CRISIS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04713C6-8919-854D-9FBA-66DB2CD238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Jairo Asael Granados</a:t>
            </a:r>
          </a:p>
          <a:p>
            <a:r>
              <a:rPr lang="es-MX" dirty="0"/>
              <a:t>Carlos F Aranda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80C3ACB-8399-A440-B614-4CE151B573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1158" y="256297"/>
            <a:ext cx="1789502" cy="2907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464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456A4F-59CF-7A43-A549-F3D5ACCFA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IDEAS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91FF58E-C5A6-0B40-AF2A-DB8E4FC756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056" y="1311215"/>
            <a:ext cx="10708257" cy="5546785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s-MX" dirty="0"/>
              <a:t>La decisión de rechazar un paradigma es siempre, simultáneamente, la decisión de aceptar otro, y el juicio que conduce a esa decisión involucra la comparación de ambos paradigmas con la naturaleza y la comparación entre ellos</a:t>
            </a:r>
          </a:p>
          <a:p>
            <a:pPr>
              <a:buFont typeface="+mj-lt"/>
              <a:buAutoNum type="arabicPeriod"/>
            </a:pPr>
            <a:endParaRPr lang="es-MX" dirty="0"/>
          </a:p>
          <a:p>
            <a:pPr>
              <a:buFont typeface="+mj-lt"/>
              <a:buAutoNum type="arabicPeriod"/>
            </a:pPr>
            <a:r>
              <a:rPr lang="es-MX" dirty="0"/>
              <a:t>Una vez que ha alcanzado el status de paradigma, una teoría científica se declara inválida sólo cuando se dispone de un candidato alternativo para que ocupe su lugar.</a:t>
            </a:r>
          </a:p>
          <a:p>
            <a:pPr>
              <a:buFont typeface="+mj-lt"/>
              <a:buAutoNum type="arabicPeriod"/>
            </a:pPr>
            <a:endParaRPr lang="es-MX" dirty="0"/>
          </a:p>
          <a:p>
            <a:pPr>
              <a:buFont typeface="+mj-lt"/>
              <a:buAutoNum type="arabicPeriod"/>
            </a:pPr>
            <a:r>
              <a:rPr lang="es-MX" dirty="0"/>
              <a:t>No existe ya la investigación con ausencia de paradigmas. El rechazar un paradigma sin reemplazarlo con otro, es rechazar la ciencia misma.</a:t>
            </a:r>
          </a:p>
          <a:p>
            <a:pPr>
              <a:buFont typeface="+mj-lt"/>
              <a:buAutoNum type="arabicPeriod"/>
            </a:pPr>
            <a:endParaRPr lang="es-MX" dirty="0"/>
          </a:p>
          <a:p>
            <a:pPr>
              <a:buFont typeface="+mj-lt"/>
              <a:buAutoNum type="arabicPeriod"/>
            </a:pPr>
            <a:r>
              <a:rPr lang="es-MX" dirty="0"/>
              <a:t>Con excepción de aquellos que son exclusivamente instrumentales, todos los problemas que la ciencia normal considera como enigmas pueden, desde otra perspectiva, verse como ejemplos en contrario y por consiguiente como fuentes de crisis.</a:t>
            </a:r>
          </a:p>
          <a:p>
            <a:pPr>
              <a:buFont typeface="+mj-lt"/>
              <a:buAutoNum type="arabicPeriod"/>
            </a:pPr>
            <a:endParaRPr lang="es-MX" dirty="0"/>
          </a:p>
          <a:p>
            <a:pPr>
              <a:buFont typeface="+mj-lt"/>
              <a:buAutoNum type="arabicPeriod"/>
            </a:pPr>
            <a:r>
              <a:rPr lang="es-MX" dirty="0"/>
              <a:t>El no lograr una solución desacredita sólo al científico, no a la teoría.</a:t>
            </a:r>
          </a:p>
        </p:txBody>
      </p:sp>
    </p:spTree>
    <p:extLst>
      <p:ext uri="{BB962C8B-B14F-4D97-AF65-F5344CB8AC3E}">
        <p14:creationId xmlns:p14="http://schemas.microsoft.com/office/powerpoint/2010/main" val="225143614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{C2AC7B39-77EB-E347-9E69-32B1197452F0}tf10001060</Template>
  <TotalTime>99</TotalTime>
  <Words>161</Words>
  <Application>Microsoft Macintosh PowerPoint</Application>
  <PresentationFormat>Panorámica</PresentationFormat>
  <Paragraphs>13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Faceta</vt:lpstr>
      <vt:lpstr>VIII LA RESPUESTA A LA CRISIS</vt:lpstr>
      <vt:lpstr>IDEAS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VIII LA RESPUESTA A LA CRISIS</dc:title>
  <dc:creator>Jairo Asael .</dc:creator>
  <cp:lastModifiedBy>Jairo Asael .</cp:lastModifiedBy>
  <cp:revision>3</cp:revision>
  <dcterms:created xsi:type="dcterms:W3CDTF">2022-05-05T13:16:27Z</dcterms:created>
  <dcterms:modified xsi:type="dcterms:W3CDTF">2022-05-05T14:55:49Z</dcterms:modified>
</cp:coreProperties>
</file>